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9" r:id="rId3"/>
    <p:sldId id="260" r:id="rId4"/>
    <p:sldId id="263" r:id="rId5"/>
    <p:sldId id="261" r:id="rId6"/>
    <p:sldId id="264" r:id="rId7"/>
    <p:sldId id="265" r:id="rId8"/>
    <p:sldId id="262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06F667-2ECC-4F0F-8513-80BC7921D24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03DF69-7EB8-448A-AC4A-861D46258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06F667-2ECC-4F0F-8513-80BC7921D24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03DF69-7EB8-448A-AC4A-861D46258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06F667-2ECC-4F0F-8513-80BC7921D24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03DF69-7EB8-448A-AC4A-861D46258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06F667-2ECC-4F0F-8513-80BC7921D24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03DF69-7EB8-448A-AC4A-861D462585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06F667-2ECC-4F0F-8513-80BC7921D24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03DF69-7EB8-448A-AC4A-861D462585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06F667-2ECC-4F0F-8513-80BC7921D24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03DF69-7EB8-448A-AC4A-861D462585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06F667-2ECC-4F0F-8513-80BC7921D24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03DF69-7EB8-448A-AC4A-861D46258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06F667-2ECC-4F0F-8513-80BC7921D24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03DF69-7EB8-448A-AC4A-861D462585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06F667-2ECC-4F0F-8513-80BC7921D24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03DF69-7EB8-448A-AC4A-861D46258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06F667-2ECC-4F0F-8513-80BC7921D24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03DF69-7EB8-448A-AC4A-861D46258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06F667-2ECC-4F0F-8513-80BC7921D24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03DF69-7EB8-448A-AC4A-861D462585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06F667-2ECC-4F0F-8513-80BC7921D24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003DF69-7EB8-448A-AC4A-861D46258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205168" y="1935237"/>
            <a:ext cx="8636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600200" y="533401"/>
            <a:ext cx="5486400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IQ" sz="2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poultry diseases 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fourth 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23167" y="3625152"/>
            <a:ext cx="36302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Dr.Harith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Abdulla </a:t>
            </a:r>
            <a:endParaRPr lang="en-GB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Pathology and Poultry 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</a:p>
          <a:p>
            <a:pPr algn="ctr"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of 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Veterinary Medicine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Basrah</a:t>
            </a:r>
            <a:endParaRPr lang="en-GB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2" descr="Image result for university of basrah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04" y="533401"/>
            <a:ext cx="1221248" cy="120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4664DB9F-59BB-47A5-8080-662EED16E9E1}"/>
              </a:ext>
            </a:extLst>
          </p:cNvPr>
          <p:cNvSpPr/>
          <p:nvPr/>
        </p:nvSpPr>
        <p:spPr>
          <a:xfrm>
            <a:off x="3450236" y="2184817"/>
            <a:ext cx="5693763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Fungal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Diseases</a:t>
            </a: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EF240524-FD1C-4D7A-81C5-EC549C440BAE}"/>
              </a:ext>
            </a:extLst>
          </p:cNvPr>
          <p:cNvGrpSpPr/>
          <p:nvPr/>
        </p:nvGrpSpPr>
        <p:grpSpPr>
          <a:xfrm>
            <a:off x="139147" y="5661289"/>
            <a:ext cx="8725454" cy="507831"/>
            <a:chOff x="185529" y="6405382"/>
            <a:chExt cx="11633938" cy="67710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5BA06214-1B13-4837-BBC6-F80A38D6FFEB}"/>
                </a:ext>
              </a:extLst>
            </p:cNvPr>
            <p:cNvCxnSpPr/>
            <p:nvPr/>
          </p:nvCxnSpPr>
          <p:spPr>
            <a:xfrm flipH="1">
              <a:off x="304800" y="6412317"/>
              <a:ext cx="11514667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="" xmlns:a16="http://schemas.microsoft.com/office/drawing/2014/main" id="{BBFDE99E-14D5-4903-9CE7-4F43A9CB7AB8}"/>
                </a:ext>
              </a:extLst>
            </p:cNvPr>
            <p:cNvSpPr/>
            <p:nvPr/>
          </p:nvSpPr>
          <p:spPr>
            <a:xfrm>
              <a:off x="185529" y="6405382"/>
              <a:ext cx="7908472" cy="6771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University of </a:t>
              </a:r>
              <a:r>
                <a:rPr lang="en-GB" sz="1350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Basrah</a:t>
              </a:r>
              <a:r>
                <a:rPr lang="en-GB" sz="135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College of veterinary </a:t>
              </a:r>
              <a:r>
                <a:rPr lang="en-GB" sz="135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medicine-</a:t>
              </a:r>
              <a: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Department of Pathology and Poultry Disease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39B0891D-ED79-4931-92F3-C208C57F6CAD}"/>
              </a:ext>
            </a:extLst>
          </p:cNvPr>
          <p:cNvSpPr/>
          <p:nvPr/>
        </p:nvSpPr>
        <p:spPr>
          <a:xfrm>
            <a:off x="7225748" y="1032390"/>
            <a:ext cx="1677181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1350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sz="2700" dirty="0">
                <a:solidFill>
                  <a:prstClr val="black"/>
                </a:solidFill>
              </a:rPr>
              <a:t> </a:t>
            </a:r>
            <a:r>
              <a:rPr lang="ar-IQ" sz="2700" b="1" dirty="0">
                <a:solidFill>
                  <a:prstClr val="black"/>
                </a:solidFill>
              </a:rPr>
              <a:t> شعار الكلية</a:t>
            </a:r>
            <a:endParaRPr lang="en-US" sz="2700" b="1" dirty="0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9449" y="309384"/>
            <a:ext cx="1371719" cy="13412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6" y="2015983"/>
            <a:ext cx="3398896" cy="295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120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dirty="0" smtClean="0"/>
              <a:t>Favus</a:t>
            </a:r>
            <a:r>
              <a:rPr lang="en-US" dirty="0" smtClean="0"/>
              <a:t> is a chronic </a:t>
            </a:r>
            <a:r>
              <a:rPr lang="en-US" dirty="0" err="1" smtClean="0"/>
              <a:t>dermatomycosis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sz="4000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4000" u="sng" dirty="0" smtClean="0">
                <a:solidFill>
                  <a:srgbClr val="C00000"/>
                </a:solidFill>
              </a:rPr>
              <a:t>Etiology:</a:t>
            </a:r>
          </a:p>
          <a:p>
            <a:pPr>
              <a:buNone/>
            </a:pPr>
            <a:r>
              <a:rPr lang="en-US" u="sng" dirty="0" err="1" smtClean="0"/>
              <a:t>Trichophyton</a:t>
            </a:r>
            <a:r>
              <a:rPr lang="en-US" u="sng" dirty="0" smtClean="0"/>
              <a:t>   </a:t>
            </a:r>
            <a:r>
              <a:rPr lang="en-US" dirty="0" smtClean="0"/>
              <a:t> </a:t>
            </a:r>
            <a:r>
              <a:rPr lang="en-US" u="sng" dirty="0" smtClean="0"/>
              <a:t>megnini</a:t>
            </a:r>
            <a:endParaRPr lang="en-US" u="sng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u="sng" dirty="0" smtClean="0">
                <a:solidFill>
                  <a:schemeClr val="accent1"/>
                </a:solidFill>
              </a:rPr>
              <a:t>3-Favus:</a:t>
            </a:r>
            <a:endParaRPr lang="en-US" sz="6600" u="sng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334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 </a:t>
            </a:r>
            <a:r>
              <a:rPr lang="en-US" sz="2800" dirty="0" err="1" smtClean="0"/>
              <a:t>Aspergillosis</a:t>
            </a:r>
            <a:r>
              <a:rPr lang="en-US" sz="2800" dirty="0" smtClean="0"/>
              <a:t> is defined as a disease caused by infection with the genus </a:t>
            </a:r>
            <a:r>
              <a:rPr lang="en-US" sz="2800" i="1" dirty="0" err="1" smtClean="0"/>
              <a:t>Aspergillus</a:t>
            </a:r>
            <a:r>
              <a:rPr lang="en-US" sz="2800" i="1" dirty="0" smtClean="0"/>
              <a:t>,</a:t>
            </a:r>
            <a:r>
              <a:rPr lang="en-US" sz="2800" dirty="0" smtClean="0"/>
              <a:t> usually of the respiratory system, of chickens, turkeys, and less frequently ducklings and many other wild birds.</a:t>
            </a:r>
          </a:p>
          <a:p>
            <a:r>
              <a:rPr lang="en-US" sz="2800" dirty="0" smtClean="0"/>
              <a:t>  </a:t>
            </a:r>
          </a:p>
          <a:p>
            <a:pPr>
              <a:buNone/>
            </a:pPr>
            <a:r>
              <a:rPr lang="en-US" sz="2800" dirty="0" smtClean="0"/>
              <a:t>The disease has two forms:</a:t>
            </a:r>
          </a:p>
          <a:p>
            <a:pPr>
              <a:buNone/>
            </a:pPr>
            <a:r>
              <a:rPr lang="en-US" sz="2800" dirty="0" smtClean="0"/>
              <a:t>1-Acute form in young birds( Brooder Pneumonia).</a:t>
            </a:r>
          </a:p>
          <a:p>
            <a:pPr>
              <a:buNone/>
            </a:pPr>
            <a:r>
              <a:rPr lang="en-US" sz="2800" dirty="0" smtClean="0"/>
              <a:t>2-Chronic form in older birds( Sporadic cases ).</a:t>
            </a:r>
          </a:p>
          <a:p>
            <a:pPr>
              <a:buNone/>
            </a:pPr>
            <a:r>
              <a:rPr lang="en-US" sz="2800" dirty="0" smtClean="0"/>
              <a:t> Mortality : Up to 100% in young birds.</a:t>
            </a:r>
            <a:endParaRPr lang="en-US" sz="2800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sz="4400" u="sng" dirty="0" smtClean="0">
                <a:solidFill>
                  <a:schemeClr val="accent1"/>
                </a:solidFill>
              </a:rPr>
              <a:t>1.Aspergillosis:</a:t>
            </a:r>
            <a:endParaRPr lang="en-US" sz="4400" u="sng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u="sng" dirty="0" smtClean="0">
                <a:solidFill>
                  <a:srgbClr val="C00000"/>
                </a:solidFill>
              </a:rPr>
              <a:t>Method of spread:</a:t>
            </a:r>
          </a:p>
          <a:p>
            <a:pPr>
              <a:buNone/>
            </a:pPr>
            <a:r>
              <a:rPr lang="en-US" dirty="0" smtClean="0"/>
              <a:t>A-Inhalation of spores.</a:t>
            </a:r>
          </a:p>
          <a:p>
            <a:pPr>
              <a:buNone/>
            </a:pPr>
            <a:r>
              <a:rPr lang="en-US" dirty="0" smtClean="0"/>
              <a:t>B-Contaminated eggs.</a:t>
            </a:r>
          </a:p>
          <a:p>
            <a:pPr>
              <a:buNone/>
            </a:pPr>
            <a:r>
              <a:rPr lang="en-US" dirty="0" smtClean="0"/>
              <a:t>C-Dusty litter.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400" b="1" u="sng" dirty="0" smtClean="0">
                <a:solidFill>
                  <a:srgbClr val="C00000"/>
                </a:solidFill>
              </a:rPr>
              <a:t>Clinical signs:</a:t>
            </a:r>
          </a:p>
          <a:p>
            <a:pPr>
              <a:buNone/>
            </a:pPr>
            <a:r>
              <a:rPr lang="en-US" dirty="0" smtClean="0"/>
              <a:t>1-Rapid gasping respiration.</a:t>
            </a:r>
          </a:p>
          <a:p>
            <a:pPr>
              <a:buNone/>
            </a:pPr>
            <a:r>
              <a:rPr lang="en-US" dirty="0" smtClean="0"/>
              <a:t>2-Yellow caseous pellet in eyes.</a:t>
            </a:r>
          </a:p>
          <a:p>
            <a:pPr>
              <a:buNone/>
            </a:pPr>
            <a:r>
              <a:rPr lang="en-US" dirty="0" smtClean="0"/>
              <a:t>3-Encephalitis.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Etiology: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Aspergillus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fumigatus</a:t>
            </a:r>
            <a:endParaRPr lang="en-US" sz="40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 descr="C:\Users\DELL\Desktop\aspergillosi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5" name="مربع نص 4"/>
          <p:cNvSpPr txBox="1"/>
          <p:nvPr/>
        </p:nvSpPr>
        <p:spPr>
          <a:xfrm>
            <a:off x="228600" y="533400"/>
            <a:ext cx="28194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Gasping</a:t>
            </a:r>
            <a:endParaRPr lang="ar-IQ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029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1- Round yellow caseous granulomas on air sacs</a:t>
            </a:r>
          </a:p>
          <a:p>
            <a:pPr>
              <a:buNone/>
            </a:pPr>
            <a:r>
              <a:rPr lang="en-US" dirty="0" smtClean="0"/>
              <a:t>     and lungs.</a:t>
            </a:r>
          </a:p>
          <a:p>
            <a:pPr>
              <a:buNone/>
            </a:pPr>
            <a:r>
              <a:rPr lang="en-US" dirty="0" smtClean="0"/>
              <a:t>2-Occlusion of trachea by caseous plaques.</a:t>
            </a:r>
          </a:p>
          <a:p>
            <a:pPr>
              <a:buNone/>
            </a:pPr>
            <a:r>
              <a:rPr lang="en-US" dirty="0" smtClean="0"/>
              <a:t>3-Sometimes green mold growth on air sacs or </a:t>
            </a:r>
          </a:p>
          <a:p>
            <a:pPr>
              <a:buNone/>
            </a:pPr>
            <a:r>
              <a:rPr lang="en-US" dirty="0" smtClean="0"/>
              <a:t>    in lungs.  </a:t>
            </a:r>
          </a:p>
          <a:p>
            <a:pPr>
              <a:buNone/>
            </a:pPr>
            <a:endParaRPr lang="en-US" sz="3900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3900" b="1" u="sng" dirty="0" smtClean="0">
                <a:solidFill>
                  <a:srgbClr val="C00000"/>
                </a:solidFill>
              </a:rPr>
              <a:t>Diagnosis:</a:t>
            </a:r>
          </a:p>
          <a:p>
            <a:pPr>
              <a:buNone/>
            </a:pPr>
            <a:r>
              <a:rPr lang="en-US" dirty="0" smtClean="0"/>
              <a:t>1-Case history.</a:t>
            </a:r>
          </a:p>
          <a:p>
            <a:pPr>
              <a:buNone/>
            </a:pPr>
            <a:r>
              <a:rPr lang="en-US" dirty="0" smtClean="0"/>
              <a:t>2-Clinical signs.</a:t>
            </a:r>
          </a:p>
          <a:p>
            <a:pPr>
              <a:buNone/>
            </a:pPr>
            <a:r>
              <a:rPr lang="en-US" dirty="0" smtClean="0"/>
              <a:t>3-Post-mortem lesions.</a:t>
            </a:r>
          </a:p>
          <a:p>
            <a:pPr>
              <a:buNone/>
            </a:pPr>
            <a:r>
              <a:rPr lang="en-US" dirty="0" smtClean="0"/>
              <a:t>4-Histopathology demonstrates the </a:t>
            </a:r>
            <a:r>
              <a:rPr lang="en-US" dirty="0" err="1" smtClean="0"/>
              <a:t>hyphe</a:t>
            </a:r>
            <a:r>
              <a:rPr lang="en-US" dirty="0" smtClean="0"/>
              <a:t> of the</a:t>
            </a:r>
          </a:p>
          <a:p>
            <a:pPr>
              <a:buNone/>
            </a:pPr>
            <a:r>
              <a:rPr lang="en-US" dirty="0" smtClean="0"/>
              <a:t>   fungi 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C00000"/>
                </a:solidFill>
              </a:rPr>
              <a:t>Post-mortem lesion:</a:t>
            </a:r>
            <a:endParaRPr lang="en-US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 descr="C:\Users\DELL\Desktop\aspergi 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مربع نص 7"/>
          <p:cNvSpPr txBox="1"/>
          <p:nvPr/>
        </p:nvSpPr>
        <p:spPr>
          <a:xfrm>
            <a:off x="228600" y="533400"/>
            <a:ext cx="3733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IQ" dirty="0"/>
          </a:p>
        </p:txBody>
      </p:sp>
      <p:sp>
        <p:nvSpPr>
          <p:cNvPr id="9" name="مربع نص 8"/>
          <p:cNvSpPr txBox="1"/>
          <p:nvPr/>
        </p:nvSpPr>
        <p:spPr>
          <a:xfrm>
            <a:off x="228600" y="457200"/>
            <a:ext cx="7848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None/>
            </a:pPr>
            <a:r>
              <a:rPr lang="en-US" sz="2400" b="1" dirty="0" smtClean="0"/>
              <a:t>Round yellow </a:t>
            </a:r>
            <a:r>
              <a:rPr lang="en-US" sz="2400" b="1" dirty="0" err="1" smtClean="0"/>
              <a:t>caseous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granulomas</a:t>
            </a:r>
            <a:r>
              <a:rPr lang="en-US" sz="2400" b="1" dirty="0" smtClean="0"/>
              <a:t> on the lungs.</a:t>
            </a:r>
          </a:p>
        </p:txBody>
      </p:sp>
      <p:cxnSp>
        <p:nvCxnSpPr>
          <p:cNvPr id="11" name="رابط كسهم مستقيم 10"/>
          <p:cNvCxnSpPr/>
          <p:nvPr/>
        </p:nvCxnSpPr>
        <p:spPr>
          <a:xfrm rot="5400000">
            <a:off x="6515100" y="25527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 rot="16200000" flipH="1">
            <a:off x="2552700" y="2247900"/>
            <a:ext cx="7620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Round yellow </a:t>
            </a:r>
            <a:r>
              <a:rPr lang="en-US" sz="2800" dirty="0" err="1" smtClean="0"/>
              <a:t>caseous</a:t>
            </a:r>
            <a:r>
              <a:rPr lang="en-US" sz="2800" dirty="0" smtClean="0"/>
              <a:t> </a:t>
            </a:r>
            <a:r>
              <a:rPr lang="en-US" sz="2800" dirty="0" err="1" smtClean="0"/>
              <a:t>granulomas</a:t>
            </a:r>
            <a:r>
              <a:rPr lang="en-US" sz="2800" dirty="0" smtClean="0"/>
              <a:t> on air sacs</a:t>
            </a:r>
            <a:endParaRPr lang="ar-IQ" sz="2800" dirty="0"/>
          </a:p>
        </p:txBody>
      </p:sp>
      <p:pic>
        <p:nvPicPr>
          <p:cNvPr id="3074" name="Picture 2" descr="C:\Users\DELL\Desktop\aspergillosis -airsac jp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0" y="1295400"/>
            <a:ext cx="9144000" cy="5562601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/>
          <a:lstStyle/>
          <a:p>
            <a:pPr>
              <a:buNone/>
            </a:pPr>
            <a:r>
              <a:rPr lang="en-US" smtClean="0"/>
              <a:t>Antifungal </a:t>
            </a:r>
            <a:r>
              <a:rPr lang="en-US" dirty="0" smtClean="0"/>
              <a:t>(not practical and not economic).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b="1" u="sng" dirty="0" smtClean="0">
                <a:solidFill>
                  <a:srgbClr val="C00000"/>
                </a:solidFill>
              </a:rPr>
              <a:t>Prevention:</a:t>
            </a:r>
          </a:p>
          <a:p>
            <a:pPr>
              <a:buNone/>
            </a:pPr>
            <a:r>
              <a:rPr lang="en-US" dirty="0" smtClean="0"/>
              <a:t>1-Remove source of infection.</a:t>
            </a:r>
          </a:p>
          <a:p>
            <a:pPr>
              <a:buNone/>
            </a:pPr>
            <a:r>
              <a:rPr lang="en-US" dirty="0" smtClean="0"/>
              <a:t>2-Fumigate incubator and hatchers.</a:t>
            </a:r>
          </a:p>
          <a:p>
            <a:pPr>
              <a:buNone/>
            </a:pPr>
            <a:r>
              <a:rPr lang="en-US" dirty="0" smtClean="0"/>
              <a:t>3-Add antifungal agent to feed.</a:t>
            </a:r>
          </a:p>
          <a:p>
            <a:pPr>
              <a:buNone/>
            </a:pPr>
            <a:r>
              <a:rPr lang="en-US" dirty="0" smtClean="0"/>
              <a:t>4-Fumigate litters.</a:t>
            </a:r>
          </a:p>
          <a:p>
            <a:pPr>
              <a:buNone/>
            </a:pPr>
            <a:r>
              <a:rPr lang="en-US" dirty="0" smtClean="0"/>
              <a:t>5-Prevention of stress.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914400"/>
          </a:xfrm>
        </p:spPr>
        <p:txBody>
          <a:bodyPr>
            <a:normAutofit/>
          </a:bodyPr>
          <a:lstStyle/>
          <a:p>
            <a:r>
              <a:rPr lang="en-US" sz="4400" u="sng" dirty="0" smtClean="0">
                <a:solidFill>
                  <a:srgbClr val="C00000"/>
                </a:solidFill>
              </a:rPr>
              <a:t>Treatment:</a:t>
            </a:r>
            <a:endParaRPr lang="en-US" sz="44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463569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Moniliasis or Candidiasis or Sour crop.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b="1" u="sng" dirty="0" smtClean="0">
                <a:solidFill>
                  <a:srgbClr val="C00000"/>
                </a:solidFill>
              </a:rPr>
              <a:t>Etiology:</a:t>
            </a:r>
          </a:p>
          <a:p>
            <a:pPr>
              <a:buNone/>
            </a:pPr>
            <a:r>
              <a:rPr lang="en-US" u="sng" dirty="0" err="1" smtClean="0"/>
              <a:t>Monilia</a:t>
            </a:r>
            <a:r>
              <a:rPr lang="en-US" u="sng" dirty="0" smtClean="0"/>
              <a:t>  </a:t>
            </a:r>
            <a:r>
              <a:rPr lang="en-US" dirty="0" smtClean="0"/>
              <a:t> </a:t>
            </a:r>
            <a:r>
              <a:rPr lang="en-US" u="sng" dirty="0" err="1" smtClean="0"/>
              <a:t>albican</a:t>
            </a:r>
            <a:r>
              <a:rPr lang="en-US" dirty="0" smtClean="0"/>
              <a:t> or   </a:t>
            </a:r>
            <a:r>
              <a:rPr lang="en-US" u="sng" dirty="0" smtClean="0"/>
              <a:t>Candida </a:t>
            </a:r>
            <a:r>
              <a:rPr lang="en-US" dirty="0" smtClean="0"/>
              <a:t> </a:t>
            </a:r>
            <a:r>
              <a:rPr lang="en-US" u="sng" dirty="0" smtClean="0"/>
              <a:t>albican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Mycosis  of  the  digestive  tract.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u="sng" dirty="0" smtClean="0">
                <a:solidFill>
                  <a:schemeClr val="accent1"/>
                </a:solidFill>
              </a:rPr>
              <a:t>2-Thrush:</a:t>
            </a:r>
            <a:endParaRPr lang="en-US" sz="5400" u="sng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418</TotalTime>
  <Words>242</Words>
  <Application>Microsoft Office PowerPoint</Application>
  <PresentationFormat>عرض على الشاشة (3:4)‏</PresentationFormat>
  <Paragraphs>63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ملتقى</vt:lpstr>
      <vt:lpstr>عرض تقديمي في PowerPoint</vt:lpstr>
      <vt:lpstr>1.Aspergillosis:</vt:lpstr>
      <vt:lpstr>Etiology: Aspergillus fumigatus</vt:lpstr>
      <vt:lpstr>عرض تقديمي في PowerPoint</vt:lpstr>
      <vt:lpstr>Post-mortem lesion:</vt:lpstr>
      <vt:lpstr>عرض تقديمي في PowerPoint</vt:lpstr>
      <vt:lpstr>Round yellow caseous granulomas on air sacs</vt:lpstr>
      <vt:lpstr>Treatment:</vt:lpstr>
      <vt:lpstr>2-Thrush:</vt:lpstr>
      <vt:lpstr>3-Favus: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Fungal Diseases</dc:title>
  <dc:creator>fujitsu</dc:creator>
  <cp:lastModifiedBy>Maher</cp:lastModifiedBy>
  <cp:revision>30</cp:revision>
  <dcterms:created xsi:type="dcterms:W3CDTF">2013-07-06T15:44:26Z</dcterms:created>
  <dcterms:modified xsi:type="dcterms:W3CDTF">2024-01-03T18:55:12Z</dcterms:modified>
</cp:coreProperties>
</file>